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43" autoAdjust="0"/>
    <p:restoredTop sz="94660"/>
  </p:normalViewPr>
  <p:slideViewPr>
    <p:cSldViewPr snapToGrid="0">
      <p:cViewPr varScale="1">
        <p:scale>
          <a:sx n="76" d="100"/>
          <a:sy n="76" d="100"/>
        </p:scale>
        <p:origin x="3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ru-RU" smtClean="0"/>
              <a:t>Образец заголовка</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48A87A34-81AB-432B-8DAE-1953F412C126}" type="datetimeFigureOut">
              <a:rPr lang="en-US" smtClean="0"/>
              <a:t>12/25/2020</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76427433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22912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25082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70035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48A87A34-81AB-432B-8DAE-1953F412C126}" type="datetimeFigureOut">
              <a:rPr lang="en-US" smtClean="0"/>
              <a:pPr/>
              <a:t>12/25/2020</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9584908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72844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20277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63205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5390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ru-RU" smtClean="0"/>
              <a:t>Образец заголовка</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48A87A34-81AB-432B-8DAE-1953F412C126}" type="datetimeFigureOut">
              <a:rPr lang="en-US" smtClean="0"/>
              <a:t>12/25/2020</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6D22F896-40B5-4ADD-8801-0D06FADFA095}" type="slidenum">
              <a:rPr lang="en-US" smtClean="0"/>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12247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48A87A34-81AB-432B-8DAE-1953F412C126}" type="datetimeFigureOut">
              <a:rPr lang="en-US" smtClean="0"/>
              <a:t>12/25/2020</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6D22F896-40B5-4ADD-8801-0D06FADFA095}" type="slidenum">
              <a:rPr lang="en-US" smtClean="0"/>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41672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48A87A34-81AB-432B-8DAE-1953F412C126}" type="datetimeFigureOut">
              <a:rPr lang="en-US" smtClean="0"/>
              <a:pPr/>
              <a:t>12/25/2020</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1485405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ruvera.ru/russkoe_krujevo" TargetMode="External"/><Relationship Id="rId2" Type="http://schemas.openxmlformats.org/officeDocument/2006/relationships/hyperlink" Target="https://ruvera.ru/russkaya_narodnaya_igrushka"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ruvera.ru/articles/francuz_staroobryadec"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84148" y="1597458"/>
            <a:ext cx="9448800" cy="1825096"/>
          </a:xfrm>
        </p:spPr>
        <p:txBody>
          <a:bodyPr>
            <a:normAutofit/>
          </a:bodyPr>
          <a:lstStyle/>
          <a:p>
            <a:r>
              <a:rPr lang="ru-RU" sz="4400" dirty="0" smtClean="0"/>
              <a:t>Презентация на тему:</a:t>
            </a:r>
            <a:r>
              <a:rPr lang="ru-RU" dirty="0" smtClean="0"/>
              <a:t/>
            </a:r>
            <a:br>
              <a:rPr lang="ru-RU" dirty="0" smtClean="0"/>
            </a:br>
            <a:r>
              <a:rPr lang="ru-RU" sz="1800" dirty="0" smtClean="0"/>
              <a:t>Русские народные промыслы</a:t>
            </a:r>
            <a:endParaRPr lang="ru-RU" sz="1800" dirty="0"/>
          </a:p>
        </p:txBody>
      </p:sp>
      <p:sp>
        <p:nvSpPr>
          <p:cNvPr id="3" name="Подзаголовок 2"/>
          <p:cNvSpPr>
            <a:spLocks noGrp="1"/>
          </p:cNvSpPr>
          <p:nvPr>
            <p:ph type="subTitle" idx="1"/>
          </p:nvPr>
        </p:nvSpPr>
        <p:spPr>
          <a:xfrm>
            <a:off x="1562100" y="4896246"/>
            <a:ext cx="9070848" cy="457201"/>
          </a:xfrm>
        </p:spPr>
        <p:txBody>
          <a:bodyPr>
            <a:normAutofit fontScale="92500" lnSpcReduction="20000"/>
          </a:bodyPr>
          <a:lstStyle/>
          <a:p>
            <a:r>
              <a:rPr lang="ru-RU" b="1" spc="50" dirty="0" smtClean="0">
                <a:ln w="0">
                  <a:solidFill>
                    <a:schemeClr val="bg2">
                      <a:lumMod val="10000"/>
                    </a:schemeClr>
                  </a:solidFill>
                </a:ln>
                <a:solidFill>
                  <a:schemeClr val="bg2"/>
                </a:solidFill>
                <a:effectLst>
                  <a:innerShdw blurRad="63500" dist="50800" dir="13500000">
                    <a:srgbClr val="000000">
                      <a:alpha val="50000"/>
                    </a:srgbClr>
                  </a:innerShdw>
                </a:effectLst>
              </a:rPr>
              <a:t>Выполнила Логинова Евгения</a:t>
            </a:r>
          </a:p>
          <a:p>
            <a:r>
              <a:rPr lang="ru-RU" b="1" spc="50" dirty="0" smtClean="0">
                <a:ln w="0">
                  <a:solidFill>
                    <a:schemeClr val="bg2">
                      <a:lumMod val="10000"/>
                    </a:schemeClr>
                  </a:solidFill>
                </a:ln>
                <a:solidFill>
                  <a:schemeClr val="bg2"/>
                </a:solidFill>
                <a:effectLst>
                  <a:innerShdw blurRad="63500" dist="50800" dir="13500000">
                    <a:srgbClr val="000000">
                      <a:alpha val="50000"/>
                    </a:srgbClr>
                  </a:innerShdw>
                </a:effectLst>
              </a:rPr>
              <a:t>Ученица 8 класса</a:t>
            </a:r>
          </a:p>
        </p:txBody>
      </p:sp>
    </p:spTree>
    <p:extLst>
      <p:ext uri="{BB962C8B-B14F-4D97-AF65-F5344CB8AC3E}">
        <p14:creationId xmlns:p14="http://schemas.microsoft.com/office/powerpoint/2010/main" val="574046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9514" y="1093887"/>
            <a:ext cx="8610600" cy="1293028"/>
          </a:xfrm>
        </p:spPr>
        <p:txBody>
          <a:bodyPr>
            <a:normAutofit fontScale="90000"/>
          </a:bodyPr>
          <a:lstStyle/>
          <a:p>
            <a:r>
              <a:rPr lang="ru-RU" b="1" spc="50" dirty="0">
                <a:ln w="0">
                  <a:solidFill>
                    <a:schemeClr val="tx1">
                      <a:lumMod val="95000"/>
                      <a:lumOff val="5000"/>
                    </a:schemeClr>
                  </a:solidFill>
                </a:ln>
                <a:solidFill>
                  <a:schemeClr val="bg2"/>
                </a:solidFill>
                <a:effectLst>
                  <a:innerShdw blurRad="63500" dist="50800" dir="13500000">
                    <a:srgbClr val="000000">
                      <a:alpha val="50000"/>
                    </a:srgbClr>
                  </a:innerShdw>
                </a:effectLst>
              </a:rPr>
              <a:t>Русские народные промыслы</a:t>
            </a:r>
            <a:r>
              <a:rPr lang="ru-RU" dirty="0"/>
              <a:t/>
            </a:r>
            <a:br>
              <a:rPr lang="ru-RU" dirty="0"/>
            </a:br>
            <a:endParaRPr lang="ru-RU" dirty="0"/>
          </a:p>
        </p:txBody>
      </p:sp>
      <p:sp>
        <p:nvSpPr>
          <p:cNvPr id="3" name="Прямоугольник 2"/>
          <p:cNvSpPr/>
          <p:nvPr/>
        </p:nvSpPr>
        <p:spPr>
          <a:xfrm>
            <a:off x="329514" y="2691715"/>
            <a:ext cx="11368216" cy="2800767"/>
          </a:xfrm>
          <a:prstGeom prst="rect">
            <a:avLst/>
          </a:prstGeom>
        </p:spPr>
        <p:txBody>
          <a:bodyPr wrap="square">
            <a:spAutoFit/>
          </a:bodyPr>
          <a:lstStyle/>
          <a:p>
            <a:r>
              <a:rPr lang="ru-RU" sz="3200" b="1" spc="50" dirty="0" smtClean="0">
                <a:ln w="0">
                  <a:solidFill>
                    <a:schemeClr val="bg2">
                      <a:lumMod val="10000"/>
                    </a:schemeClr>
                  </a:solidFill>
                </a:ln>
                <a:solidFill>
                  <a:schemeClr val="bg2"/>
                </a:solidFill>
                <a:effectLst>
                  <a:innerShdw blurRad="63500" dist="50800" dir="13500000">
                    <a:srgbClr val="000000">
                      <a:alpha val="50000"/>
                    </a:srgbClr>
                  </a:innerShdw>
                </a:effectLst>
                <a:latin typeface="PT Serif"/>
              </a:rPr>
              <a:t>С </a:t>
            </a:r>
            <a:r>
              <a:rPr lang="ru-RU" b="1" spc="50" dirty="0" smtClean="0">
                <a:ln w="0">
                  <a:solidFill>
                    <a:schemeClr val="bg2">
                      <a:lumMod val="10000"/>
                    </a:schemeClr>
                  </a:solidFill>
                </a:ln>
                <a:solidFill>
                  <a:schemeClr val="bg2"/>
                </a:solidFill>
                <a:effectLst>
                  <a:innerShdw blurRad="63500" dist="50800" dir="13500000">
                    <a:srgbClr val="000000">
                      <a:alpha val="50000"/>
                    </a:srgbClr>
                  </a:innerShdw>
                </a:effectLst>
                <a:latin typeface="PT Serif"/>
              </a:rPr>
              <a:t>незапамятных </a:t>
            </a:r>
            <a:r>
              <a:rPr lang="ru-RU" b="1" spc="50" dirty="0">
                <a:ln w="0">
                  <a:solidFill>
                    <a:schemeClr val="bg2">
                      <a:lumMod val="10000"/>
                    </a:schemeClr>
                  </a:solidFill>
                </a:ln>
                <a:solidFill>
                  <a:schemeClr val="bg2"/>
                </a:solidFill>
                <a:effectLst>
                  <a:innerShdw blurRad="63500" dist="50800" dir="13500000">
                    <a:srgbClr val="000000">
                      <a:alpha val="50000"/>
                    </a:srgbClr>
                  </a:innerShdw>
                </a:effectLst>
                <a:latin typeface="PT Serif"/>
              </a:rPr>
              <a:t>времен на Руси в жизни русского народа важное место занимала особая форма творчества — «</a:t>
            </a:r>
            <a:r>
              <a:rPr lang="ru-RU" b="1" i="1" spc="50" dirty="0">
                <a:ln w="0">
                  <a:solidFill>
                    <a:schemeClr val="bg2">
                      <a:lumMod val="10000"/>
                    </a:schemeClr>
                  </a:solidFill>
                </a:ln>
                <a:solidFill>
                  <a:schemeClr val="bg2"/>
                </a:solidFill>
                <a:effectLst>
                  <a:innerShdw blurRad="63500" dist="50800" dir="13500000">
                    <a:srgbClr val="000000">
                      <a:alpha val="50000"/>
                    </a:srgbClr>
                  </a:innerShdw>
                </a:effectLst>
                <a:latin typeface="PT Serif"/>
              </a:rPr>
              <a:t>промысел</a:t>
            </a:r>
            <a:r>
              <a:rPr lang="ru-RU" b="1" spc="50" dirty="0">
                <a:ln w="0">
                  <a:solidFill>
                    <a:schemeClr val="bg2">
                      <a:lumMod val="10000"/>
                    </a:schemeClr>
                  </a:solidFill>
                </a:ln>
                <a:solidFill>
                  <a:schemeClr val="bg2"/>
                </a:solidFill>
                <a:effectLst>
                  <a:innerShdw blurRad="63500" dist="50800" dir="13500000">
                    <a:srgbClr val="000000">
                      <a:alpha val="50000"/>
                    </a:srgbClr>
                  </a:innerShdw>
                </a:effectLst>
                <a:latin typeface="PT Serif"/>
              </a:rPr>
              <a:t>» или «</a:t>
            </a:r>
            <a:r>
              <a:rPr lang="ru-RU" b="1" i="1" spc="50" dirty="0">
                <a:ln w="0">
                  <a:solidFill>
                    <a:schemeClr val="bg2">
                      <a:lumMod val="10000"/>
                    </a:schemeClr>
                  </a:solidFill>
                </a:ln>
                <a:solidFill>
                  <a:schemeClr val="bg2"/>
                </a:solidFill>
                <a:effectLst>
                  <a:innerShdw blurRad="63500" dist="50800" dir="13500000">
                    <a:srgbClr val="000000">
                      <a:alpha val="50000"/>
                    </a:srgbClr>
                  </a:innerShdw>
                </a:effectLst>
                <a:latin typeface="PT Serif"/>
              </a:rPr>
              <a:t>промыслы</a:t>
            </a:r>
            <a:r>
              <a:rPr lang="ru-RU" b="1" spc="50" dirty="0">
                <a:ln w="0">
                  <a:solidFill>
                    <a:schemeClr val="bg2">
                      <a:lumMod val="10000"/>
                    </a:schemeClr>
                  </a:solidFill>
                </a:ln>
                <a:solidFill>
                  <a:schemeClr val="bg2"/>
                </a:solidFill>
                <a:effectLst>
                  <a:innerShdw blurRad="63500" dist="50800" dir="13500000">
                    <a:srgbClr val="000000">
                      <a:alpha val="50000"/>
                    </a:srgbClr>
                  </a:innerShdw>
                </a:effectLst>
                <a:latin typeface="PT Serif"/>
              </a:rPr>
              <a:t>». Она сочетала производство повседневных предметов быта с высокохудожественными способами их изготовления и украшения. В русских промыслах отображается все многообразие исторических, духовных и культурных традиций нашего народа, некоторые из которых зародились столетия назад. Изделия русских промыслов выражают отличительные черты и неповторимость русской традиционной культуры. Исследователи относят к русским народным промыслам росписи посуды и других предметов быта, </a:t>
            </a:r>
            <a:r>
              <a:rPr lang="ru-RU" b="1" spc="50" dirty="0">
                <a:ln w="0">
                  <a:solidFill>
                    <a:schemeClr val="bg2">
                      <a:lumMod val="10000"/>
                    </a:schemeClr>
                  </a:solidFill>
                </a:ln>
                <a:solidFill>
                  <a:schemeClr val="bg2"/>
                </a:solidFill>
                <a:effectLst>
                  <a:innerShdw blurRad="63500" dist="50800" dir="13500000">
                    <a:srgbClr val="000000">
                      <a:alpha val="50000"/>
                    </a:srgbClr>
                  </a:innerShdw>
                </a:effectLst>
                <a:latin typeface="PT Serif"/>
                <a:hlinkClick r:id="rId2"/>
              </a:rPr>
              <a:t>глиняную и деревянную игрушку</a:t>
            </a:r>
            <a:r>
              <a:rPr lang="ru-RU" b="1" spc="50" dirty="0">
                <a:ln w="0">
                  <a:solidFill>
                    <a:schemeClr val="bg2">
                      <a:lumMod val="10000"/>
                    </a:schemeClr>
                  </a:solidFill>
                </a:ln>
                <a:solidFill>
                  <a:schemeClr val="bg2"/>
                </a:solidFill>
                <a:effectLst>
                  <a:innerShdw blurRad="63500" dist="50800" dir="13500000">
                    <a:srgbClr val="000000">
                      <a:alpha val="50000"/>
                    </a:srgbClr>
                  </a:innerShdw>
                </a:effectLst>
                <a:latin typeface="PT Serif"/>
              </a:rPr>
              <a:t>, </a:t>
            </a:r>
            <a:r>
              <a:rPr lang="ru-RU" b="1" spc="50" dirty="0">
                <a:ln w="0">
                  <a:solidFill>
                    <a:schemeClr val="bg2">
                      <a:lumMod val="10000"/>
                    </a:schemeClr>
                  </a:solidFill>
                </a:ln>
                <a:solidFill>
                  <a:schemeClr val="bg2"/>
                </a:solidFill>
                <a:effectLst>
                  <a:innerShdw blurRad="63500" dist="50800" dir="13500000">
                    <a:srgbClr val="000000">
                      <a:alpha val="50000"/>
                    </a:srgbClr>
                  </a:innerShdw>
                </a:effectLst>
                <a:latin typeface="PT Serif"/>
                <a:hlinkClick r:id="rId3"/>
              </a:rPr>
              <a:t>кружевоплетение</a:t>
            </a:r>
            <a:r>
              <a:rPr lang="ru-RU" b="1" spc="50" dirty="0">
                <a:ln w="0">
                  <a:solidFill>
                    <a:schemeClr val="bg2">
                      <a:lumMod val="10000"/>
                    </a:schemeClr>
                  </a:solidFill>
                </a:ln>
                <a:solidFill>
                  <a:schemeClr val="bg2"/>
                </a:solidFill>
                <a:effectLst>
                  <a:innerShdw blurRad="63500" dist="50800" dir="13500000">
                    <a:srgbClr val="000000">
                      <a:alpha val="50000"/>
                    </a:srgbClr>
                  </a:innerShdw>
                </a:effectLst>
                <a:latin typeface="PT Serif"/>
              </a:rPr>
              <a:t>, гончарное, кузнечное дело и другое.</a:t>
            </a:r>
            <a:endParaRPr lang="ru-RU" b="1" spc="50" dirty="0">
              <a:ln w="0">
                <a:solidFill>
                  <a:schemeClr val="bg2">
                    <a:lumMod val="10000"/>
                  </a:schemeClr>
                </a:solidFill>
              </a:ln>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156360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6255" y="0"/>
            <a:ext cx="4289854" cy="1293028"/>
          </a:xfrm>
        </p:spPr>
        <p:txBody>
          <a:bodyPr>
            <a:normAutofit/>
          </a:bodyPr>
          <a:lstStyle/>
          <a:p>
            <a:r>
              <a:rPr lang="ru-RU" sz="2800" b="1" spc="50" dirty="0" smtClean="0">
                <a:ln w="0">
                  <a:solidFill>
                    <a:schemeClr val="bg2">
                      <a:lumMod val="10000"/>
                    </a:schemeClr>
                  </a:solidFill>
                </a:ln>
                <a:solidFill>
                  <a:schemeClr val="bg2"/>
                </a:solidFill>
                <a:effectLst>
                  <a:innerShdw blurRad="63500" dist="50800" dir="13500000">
                    <a:srgbClr val="000000">
                      <a:alpha val="50000"/>
                    </a:srgbClr>
                  </a:innerShdw>
                </a:effectLst>
              </a:rPr>
              <a:t>Гжельская роспись</a:t>
            </a:r>
            <a:endParaRPr lang="ru-RU" sz="2800" b="1" spc="50" dirty="0">
              <a:ln w="0">
                <a:solidFill>
                  <a:schemeClr val="bg2">
                    <a:lumMod val="10000"/>
                  </a:schemeClr>
                </a:solidFill>
              </a:ln>
              <a:solidFill>
                <a:schemeClr val="bg2"/>
              </a:solidFill>
              <a:effectLst>
                <a:innerShdw blurRad="63500" dist="50800" dir="13500000">
                  <a:srgbClr val="000000">
                    <a:alpha val="50000"/>
                  </a:srgbClr>
                </a:innerShdw>
              </a:effectLst>
            </a:endParaRPr>
          </a:p>
        </p:txBody>
      </p:sp>
      <p:sp>
        <p:nvSpPr>
          <p:cNvPr id="3" name="Прямоугольник 2"/>
          <p:cNvSpPr/>
          <p:nvPr/>
        </p:nvSpPr>
        <p:spPr>
          <a:xfrm>
            <a:off x="263610" y="1110700"/>
            <a:ext cx="11689493" cy="1569660"/>
          </a:xfrm>
          <a:prstGeom prst="rect">
            <a:avLst/>
          </a:prstGeom>
        </p:spPr>
        <p:txBody>
          <a:bodyPr wrap="square">
            <a:spAutoFit/>
          </a:bodyPr>
          <a:lstStyle/>
          <a:p>
            <a:r>
              <a:rPr lang="ru-RU" sz="1200" b="1" spc="50" dirty="0">
                <a:ln w="0">
                  <a:solidFill>
                    <a:schemeClr val="bg2">
                      <a:lumMod val="10000"/>
                    </a:schemeClr>
                  </a:solidFill>
                </a:ln>
                <a:solidFill>
                  <a:schemeClr val="bg2"/>
                </a:solidFill>
                <a:effectLst>
                  <a:innerShdw blurRad="63500" dist="50800" dir="13500000">
                    <a:srgbClr val="000000">
                      <a:alpha val="50000"/>
                    </a:srgbClr>
                  </a:innerShdw>
                </a:effectLst>
                <a:latin typeface="PT Serif"/>
              </a:rPr>
              <a:t>С давних времен на Руси была широко известна посуда и иные предметы быта, изготовленные из керамики. Одним из самых известных населенных пунктов Руси, жители которого занимались изготовлением керамической фарфоровой посуды, является Гжель (ныне город находится на территории Раменского района Московской области). Уже с XVII века, а то и ранее Гжель является известнейшим центром изготовления фарфора и керамики. Продукция местных мастеров расходится по всей России. Надо отметить, что в старину этот город был одним из </a:t>
            </a:r>
            <a:r>
              <a:rPr lang="ru-RU" sz="1200" b="1" spc="50" dirty="0" smtClean="0">
                <a:ln w="0">
                  <a:solidFill>
                    <a:schemeClr val="bg2">
                      <a:lumMod val="10000"/>
                    </a:schemeClr>
                  </a:solidFill>
                </a:ln>
                <a:solidFill>
                  <a:schemeClr val="bg2"/>
                </a:solidFill>
                <a:effectLst>
                  <a:innerShdw blurRad="63500" dist="50800" dir="13500000">
                    <a:srgbClr val="000000">
                      <a:alpha val="50000"/>
                    </a:srgbClr>
                  </a:innerShdw>
                </a:effectLst>
                <a:latin typeface="PT Serif"/>
              </a:rPr>
              <a:t>центров </a:t>
            </a:r>
            <a:r>
              <a:rPr lang="ru-RU" sz="1200" b="1" spc="50" dirty="0">
                <a:ln w="0">
                  <a:solidFill>
                    <a:schemeClr val="bg2">
                      <a:lumMod val="10000"/>
                    </a:schemeClr>
                  </a:solidFill>
                </a:ln>
                <a:solidFill>
                  <a:schemeClr val="bg2"/>
                </a:solidFill>
                <a:effectLst>
                  <a:innerShdw blurRad="63500" dist="50800" dir="13500000">
                    <a:srgbClr val="000000">
                      <a:alpha val="50000"/>
                    </a:srgbClr>
                  </a:innerShdw>
                </a:effectLst>
                <a:latin typeface="PT Serif"/>
              </a:rPr>
              <a:t>старообрядцев-</a:t>
            </a:r>
            <a:r>
              <a:rPr lang="ru-RU" sz="1200" b="1" spc="50" dirty="0" err="1">
                <a:ln w="0">
                  <a:solidFill>
                    <a:schemeClr val="bg2">
                      <a:lumMod val="10000"/>
                    </a:schemeClr>
                  </a:solidFill>
                </a:ln>
                <a:solidFill>
                  <a:schemeClr val="bg2"/>
                </a:solidFill>
                <a:effectLst>
                  <a:innerShdw blurRad="63500" dist="50800" dir="13500000">
                    <a:srgbClr val="000000">
                      <a:alpha val="50000"/>
                    </a:srgbClr>
                  </a:innerShdw>
                </a:effectLst>
                <a:latin typeface="PT Serif"/>
              </a:rPr>
              <a:t>поповцев</a:t>
            </a:r>
            <a:r>
              <a:rPr lang="ru-RU" sz="1200" b="1" spc="50" dirty="0">
                <a:ln w="0">
                  <a:solidFill>
                    <a:schemeClr val="bg2">
                      <a:lumMod val="10000"/>
                    </a:schemeClr>
                  </a:solidFill>
                </a:ln>
                <a:solidFill>
                  <a:schemeClr val="bg2"/>
                </a:solidFill>
                <a:effectLst>
                  <a:innerShdw blurRad="63500" dist="50800" dir="13500000">
                    <a:srgbClr val="000000">
                      <a:alpha val="50000"/>
                    </a:srgbClr>
                  </a:innerShdw>
                </a:effectLst>
                <a:latin typeface="PT Serif"/>
              </a:rPr>
              <a:t>. Расцвет Гжели пришелся на время деятельности «Товарищества производства фарфорово-фаянсовых изделий М.С. Кузнецова» в конце XIX — начале XX века.</a:t>
            </a:r>
          </a:p>
          <a:p>
            <a:r>
              <a:rPr lang="ru-RU" sz="1200" b="1" spc="50" dirty="0">
                <a:ln w="0">
                  <a:solidFill>
                    <a:schemeClr val="bg2">
                      <a:lumMod val="10000"/>
                    </a:schemeClr>
                  </a:solidFill>
                </a:ln>
                <a:solidFill>
                  <a:schemeClr val="bg2"/>
                </a:solidFill>
                <a:effectLst>
                  <a:innerShdw blurRad="63500" dist="50800" dir="13500000">
                    <a:srgbClr val="000000">
                      <a:alpha val="50000"/>
                    </a:srgbClr>
                  </a:innerShdw>
                </a:effectLst>
              </a:rPr>
              <a:t/>
            </a:r>
            <a:br>
              <a:rPr lang="ru-RU" sz="1200" b="1" spc="50" dirty="0">
                <a:ln w="0">
                  <a:solidFill>
                    <a:schemeClr val="bg2">
                      <a:lumMod val="10000"/>
                    </a:schemeClr>
                  </a:solidFill>
                </a:ln>
                <a:solidFill>
                  <a:schemeClr val="bg2"/>
                </a:solidFill>
                <a:effectLst>
                  <a:innerShdw blurRad="63500" dist="50800" dir="13500000">
                    <a:srgbClr val="000000">
                      <a:alpha val="50000"/>
                    </a:srgbClr>
                  </a:innerShdw>
                </a:effectLst>
              </a:rPr>
            </a:br>
            <a:endParaRPr lang="ru-RU" sz="1200" b="1" spc="50" dirty="0">
              <a:ln w="0">
                <a:solidFill>
                  <a:schemeClr val="bg2">
                    <a:lumMod val="10000"/>
                  </a:schemeClr>
                </a:solidFill>
              </a:ln>
              <a:solidFill>
                <a:schemeClr val="bg2"/>
              </a:solidFill>
              <a:effectLst>
                <a:innerShdw blurRad="63500" dist="50800" dir="13500000">
                  <a:srgbClr val="000000">
                    <a:alpha val="50000"/>
                  </a:srgbClr>
                </a:innerShdw>
              </a:effectLst>
            </a:endParaRPr>
          </a:p>
        </p:txBody>
      </p:sp>
      <p:sp>
        <p:nvSpPr>
          <p:cNvPr id="4" name="Прямоугольник 3"/>
          <p:cNvSpPr/>
          <p:nvPr/>
        </p:nvSpPr>
        <p:spPr>
          <a:xfrm>
            <a:off x="263610" y="2256402"/>
            <a:ext cx="11969579" cy="830997"/>
          </a:xfrm>
          <a:prstGeom prst="rect">
            <a:avLst/>
          </a:prstGeom>
        </p:spPr>
        <p:txBody>
          <a:bodyPr wrap="square">
            <a:spAutoFit/>
          </a:bodyPr>
          <a:lstStyle/>
          <a:p>
            <a:r>
              <a:rPr lang="ru-RU" sz="1200" b="1" spc="50" dirty="0">
                <a:ln w="0">
                  <a:solidFill>
                    <a:schemeClr val="bg2">
                      <a:lumMod val="10000"/>
                    </a:schemeClr>
                  </a:solidFill>
                </a:ln>
                <a:solidFill>
                  <a:schemeClr val="bg2"/>
                </a:solidFill>
                <a:effectLst>
                  <a:innerShdw blurRad="63500" dist="50800" dir="13500000">
                    <a:srgbClr val="000000">
                      <a:alpha val="50000"/>
                    </a:srgbClr>
                  </a:innerShdw>
                </a:effectLst>
                <a:latin typeface="PT Serif"/>
              </a:rPr>
              <a:t>Формирование привычной нам палитры цветов Гжели приходится на начало XIX века. Исследователи указывают, что с 1820-х годов все большее число гжельских изделий окрашивали в белый цвет и расписывали исключительно синей краской. В наши дни роспись, сделанная синим цветом, является характерным признаком изделий Гжели. Популярность подобной посуды оказалась столь велика, что подобные изделия стали создаваться и в других местностях, но имели схожий сине-белый орнамент. Появилось и много подделок.</a:t>
            </a:r>
            <a:endParaRPr lang="ru-RU" sz="1200" b="1" spc="50" dirty="0">
              <a:ln w="0">
                <a:solidFill>
                  <a:schemeClr val="bg2">
                    <a:lumMod val="10000"/>
                  </a:schemeClr>
                </a:solidFill>
              </a:ln>
              <a:solidFill>
                <a:schemeClr val="bg2"/>
              </a:solidFill>
              <a:effectLst>
                <a:innerShdw blurRad="63500" dist="50800" dir="13500000">
                  <a:srgbClr val="000000">
                    <a:alpha val="50000"/>
                  </a:srgbClr>
                </a:innerShdw>
              </a:effectLst>
            </a:endParaRPr>
          </a:p>
        </p:txBody>
      </p:sp>
      <p:pic>
        <p:nvPicPr>
          <p:cNvPr id="1026" name="Picture 2" descr="Керамическая посуда из Гжел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1778" y="3391535"/>
            <a:ext cx="3467973" cy="281772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1028" name="Picture 4" descr="Чайный сервиз из Гжел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3510" y="3433455"/>
            <a:ext cx="3759060" cy="273388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426270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par>
                                <p:cTn id="17" presetID="45"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anim calcmode="lin" valueType="num">
                                      <p:cBhvr>
                                        <p:cTn id="20"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2000"/>
                                        <p:tgtEl>
                                          <p:spTgt spid="4">
                                            <p:txEl>
                                              <p:pRg st="0" end="0"/>
                                            </p:txEl>
                                          </p:spTgt>
                                        </p:tgtEl>
                                      </p:cBhvr>
                                    </p:animEffect>
                                    <p:anim calcmode="lin" valueType="num">
                                      <p:cBhvr>
                                        <p:cTn id="27"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28"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fade">
                                      <p:cBhvr>
                                        <p:cTn id="33" dur="2000"/>
                                        <p:tgtEl>
                                          <p:spTgt spid="1026"/>
                                        </p:tgtEl>
                                      </p:cBhvr>
                                    </p:animEffect>
                                    <p:anim calcmode="lin" valueType="num">
                                      <p:cBhvr>
                                        <p:cTn id="34" dur="2000" fill="hold"/>
                                        <p:tgtEl>
                                          <p:spTgt spid="1026"/>
                                        </p:tgtEl>
                                        <p:attrNameLst>
                                          <p:attrName>ppt_w</p:attrName>
                                        </p:attrNameLst>
                                      </p:cBhvr>
                                      <p:tavLst>
                                        <p:tav tm="0" fmla="#ppt_w*sin(2.5*pi*$)">
                                          <p:val>
                                            <p:fltVal val="0"/>
                                          </p:val>
                                        </p:tav>
                                        <p:tav tm="100000">
                                          <p:val>
                                            <p:fltVal val="1"/>
                                          </p:val>
                                        </p:tav>
                                      </p:tavLst>
                                    </p:anim>
                                    <p:anim calcmode="lin" valueType="num">
                                      <p:cBhvr>
                                        <p:cTn id="35"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nodeType="clickEffect">
                                  <p:stCondLst>
                                    <p:cond delay="0"/>
                                  </p:stCondLst>
                                  <p:childTnLst>
                                    <p:set>
                                      <p:cBhvr>
                                        <p:cTn id="39" dur="1" fill="hold">
                                          <p:stCondLst>
                                            <p:cond delay="0"/>
                                          </p:stCondLst>
                                        </p:cTn>
                                        <p:tgtEl>
                                          <p:spTgt spid="1028"/>
                                        </p:tgtEl>
                                        <p:attrNameLst>
                                          <p:attrName>style.visibility</p:attrName>
                                        </p:attrNameLst>
                                      </p:cBhvr>
                                      <p:to>
                                        <p:strVal val="visible"/>
                                      </p:to>
                                    </p:set>
                                    <p:animEffect transition="in" filter="fade">
                                      <p:cBhvr>
                                        <p:cTn id="40" dur="2000"/>
                                        <p:tgtEl>
                                          <p:spTgt spid="1028"/>
                                        </p:tgtEl>
                                      </p:cBhvr>
                                    </p:animEffect>
                                    <p:anim calcmode="lin" valueType="num">
                                      <p:cBhvr>
                                        <p:cTn id="41" dur="2000" fill="hold"/>
                                        <p:tgtEl>
                                          <p:spTgt spid="1028"/>
                                        </p:tgtEl>
                                        <p:attrNameLst>
                                          <p:attrName>ppt_w</p:attrName>
                                        </p:attrNameLst>
                                      </p:cBhvr>
                                      <p:tavLst>
                                        <p:tav tm="0" fmla="#ppt_w*sin(2.5*pi*$)">
                                          <p:val>
                                            <p:fltVal val="0"/>
                                          </p:val>
                                        </p:tav>
                                        <p:tav tm="100000">
                                          <p:val>
                                            <p:fltVal val="1"/>
                                          </p:val>
                                        </p:tav>
                                      </p:tavLst>
                                    </p:anim>
                                    <p:anim calcmode="lin" valueType="num">
                                      <p:cBhvr>
                                        <p:cTn id="42" dur="2000" fill="hold"/>
                                        <p:tgtEl>
                                          <p:spTgt spid="10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2713" y="-99805"/>
            <a:ext cx="10058400" cy="1371600"/>
          </a:xfrm>
        </p:spPr>
        <p:txBody>
          <a:bodyPr>
            <a:normAutofit/>
          </a:bodyPr>
          <a:lstStyle/>
          <a:p>
            <a:r>
              <a:rPr lang="ru-RU" sz="3200" b="1" spc="50" dirty="0">
                <a:ln w="0">
                  <a:solidFill>
                    <a:sysClr val="windowText" lastClr="000000"/>
                  </a:solidFill>
                </a:ln>
                <a:solidFill>
                  <a:schemeClr val="bg2"/>
                </a:solidFill>
                <a:effectLst>
                  <a:innerShdw blurRad="63500" dist="50800" dir="13500000">
                    <a:srgbClr val="000000">
                      <a:alpha val="50000"/>
                    </a:srgbClr>
                  </a:innerShdw>
                </a:effectLst>
              </a:rPr>
              <a:t>Жостовская роспись</a:t>
            </a:r>
          </a:p>
        </p:txBody>
      </p:sp>
      <p:sp>
        <p:nvSpPr>
          <p:cNvPr id="3" name="Прямоугольник 2"/>
          <p:cNvSpPr/>
          <p:nvPr/>
        </p:nvSpPr>
        <p:spPr>
          <a:xfrm>
            <a:off x="302713" y="830066"/>
            <a:ext cx="11709747" cy="2585323"/>
          </a:xfrm>
          <a:prstGeom prst="rect">
            <a:avLst/>
          </a:prstGeom>
        </p:spPr>
        <p:txBody>
          <a:bodyPr wrap="square">
            <a:spAutoFit/>
          </a:bodyPr>
          <a:lstStyle/>
          <a:p>
            <a:r>
              <a:rPr lang="ru-RU" b="1" spc="50" dirty="0">
                <a:ln w="0">
                  <a:solidFill>
                    <a:sysClr val="windowText" lastClr="000000"/>
                  </a:solidFill>
                </a:ln>
                <a:solidFill>
                  <a:schemeClr val="bg2"/>
                </a:solidFill>
                <a:effectLst>
                  <a:innerShdw blurRad="63500" dist="50800" dir="13500000">
                    <a:srgbClr val="000000">
                      <a:alpha val="50000"/>
                    </a:srgbClr>
                  </a:innerShdw>
                </a:effectLst>
                <a:latin typeface="PT Serif"/>
              </a:rPr>
              <a:t>Расписные </a:t>
            </a:r>
            <a:r>
              <a:rPr lang="ru-RU" b="1" spc="50" dirty="0" err="1">
                <a:ln w="0">
                  <a:solidFill>
                    <a:sysClr val="windowText" lastClr="000000"/>
                  </a:solidFill>
                </a:ln>
                <a:solidFill>
                  <a:schemeClr val="bg2"/>
                </a:solidFill>
                <a:effectLst>
                  <a:innerShdw blurRad="63500" dist="50800" dir="13500000">
                    <a:srgbClr val="000000">
                      <a:alpha val="50000"/>
                    </a:srgbClr>
                  </a:innerShdw>
                </a:effectLst>
                <a:latin typeface="PT Serif"/>
              </a:rPr>
              <a:t>тагильские</a:t>
            </a:r>
            <a:r>
              <a:rPr lang="ru-RU" b="1" spc="50" dirty="0">
                <a:ln w="0">
                  <a:solidFill>
                    <a:sysClr val="windowText" lastClr="000000"/>
                  </a:solidFill>
                </a:ln>
                <a:solidFill>
                  <a:schemeClr val="bg2"/>
                </a:solidFill>
                <a:effectLst>
                  <a:innerShdw blurRad="63500" dist="50800" dir="13500000">
                    <a:srgbClr val="000000">
                      <a:alpha val="50000"/>
                    </a:srgbClr>
                  </a:innerShdw>
                </a:effectLst>
                <a:latin typeface="PT Serif"/>
              </a:rPr>
              <a:t> подносы продавались по всей стране. Подобные изделия стали пытаться производить и в других местах. Самой удачной такой попыткой стала организация производства расписных подносов в деревне </a:t>
            </a:r>
            <a:r>
              <a:rPr lang="ru-RU" b="1" spc="50" dirty="0" err="1">
                <a:ln w="0">
                  <a:solidFill>
                    <a:sysClr val="windowText" lastClr="000000"/>
                  </a:solidFill>
                </a:ln>
                <a:solidFill>
                  <a:schemeClr val="bg2"/>
                </a:solidFill>
                <a:effectLst>
                  <a:innerShdw blurRad="63500" dist="50800" dir="13500000">
                    <a:srgbClr val="000000">
                      <a:alpha val="50000"/>
                    </a:srgbClr>
                  </a:innerShdw>
                </a:effectLst>
                <a:latin typeface="PT Serif"/>
              </a:rPr>
              <a:t>Жостово</a:t>
            </a:r>
            <a:r>
              <a:rPr lang="ru-RU" b="1" spc="50" dirty="0">
                <a:ln w="0">
                  <a:solidFill>
                    <a:sysClr val="windowText" lastClr="000000"/>
                  </a:solidFill>
                </a:ln>
                <a:solidFill>
                  <a:schemeClr val="bg2"/>
                </a:solidFill>
                <a:effectLst>
                  <a:innerShdw blurRad="63500" dist="50800" dir="13500000">
                    <a:srgbClr val="000000">
                      <a:alpha val="50000"/>
                    </a:srgbClr>
                  </a:innerShdw>
                </a:effectLst>
                <a:latin typeface="PT Serif"/>
              </a:rPr>
              <a:t> Московской губернии. Подносы, изготавливаемые там, получили известность в первой половине XIX века. С тех пор этот вид промысла получил наименование «</a:t>
            </a:r>
            <a:r>
              <a:rPr lang="ru-RU" b="1" spc="50" dirty="0" err="1">
                <a:ln w="0">
                  <a:solidFill>
                    <a:sysClr val="windowText" lastClr="000000"/>
                  </a:solidFill>
                </a:ln>
                <a:solidFill>
                  <a:schemeClr val="bg2"/>
                </a:solidFill>
                <a:effectLst>
                  <a:innerShdw blurRad="63500" dist="50800" dir="13500000">
                    <a:srgbClr val="000000">
                      <a:alpha val="50000"/>
                    </a:srgbClr>
                  </a:innerShdw>
                </a:effectLst>
                <a:latin typeface="PT Serif"/>
              </a:rPr>
              <a:t>жостовская</a:t>
            </a:r>
            <a:r>
              <a:rPr lang="ru-RU" b="1" spc="50" dirty="0">
                <a:ln w="0">
                  <a:solidFill>
                    <a:sysClr val="windowText" lastClr="000000"/>
                  </a:solidFill>
                </a:ln>
                <a:solidFill>
                  <a:schemeClr val="bg2"/>
                </a:solidFill>
                <a:effectLst>
                  <a:innerShdw blurRad="63500" dist="50800" dir="13500000">
                    <a:srgbClr val="000000">
                      <a:alpha val="50000"/>
                    </a:srgbClr>
                  </a:innerShdw>
                </a:effectLst>
                <a:latin typeface="PT Serif"/>
              </a:rPr>
              <a:t> роспись». До наших дней промысел росписи подноса сохранился только в Нижнем Тагиле и </a:t>
            </a:r>
            <a:r>
              <a:rPr lang="ru-RU" b="1" spc="50" dirty="0" err="1">
                <a:ln w="0">
                  <a:solidFill>
                    <a:sysClr val="windowText" lastClr="000000"/>
                  </a:solidFill>
                </a:ln>
                <a:solidFill>
                  <a:schemeClr val="bg2"/>
                </a:solidFill>
                <a:effectLst>
                  <a:innerShdw blurRad="63500" dist="50800" dir="13500000">
                    <a:srgbClr val="000000">
                      <a:alpha val="50000"/>
                    </a:srgbClr>
                  </a:innerShdw>
                </a:effectLst>
                <a:latin typeface="PT Serif"/>
              </a:rPr>
              <a:t>Жостово</a:t>
            </a:r>
            <a:r>
              <a:rPr lang="ru-RU" b="1" spc="50" dirty="0">
                <a:ln w="0">
                  <a:solidFill>
                    <a:sysClr val="windowText" lastClr="000000"/>
                  </a:solidFill>
                </a:ln>
                <a:solidFill>
                  <a:schemeClr val="bg2"/>
                </a:solidFill>
                <a:effectLst>
                  <a:innerShdw blurRad="63500" dist="50800" dir="13500000">
                    <a:srgbClr val="000000">
                      <a:alpha val="50000"/>
                    </a:srgbClr>
                  </a:innerShdw>
                </a:effectLst>
                <a:latin typeface="PT Serif"/>
              </a:rPr>
              <a:t>. Роспись делается главным образом по черному фону (изредка по красному, синему, зеленому).</a:t>
            </a:r>
          </a:p>
          <a:p>
            <a:r>
              <a:rPr lang="ru-RU" dirty="0"/>
              <a:t/>
            </a:r>
            <a:br>
              <a:rPr lang="ru-RU" dirty="0"/>
            </a:br>
            <a:endParaRPr lang="ru-RU" dirty="0"/>
          </a:p>
        </p:txBody>
      </p:sp>
      <p:pic>
        <p:nvPicPr>
          <p:cNvPr id="1026" name="Picture 2" descr="Поднос с жостовской росписью"/>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594" y="3085123"/>
            <a:ext cx="4366319" cy="313404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30" name="Picture 6" descr="Поднос с жостовской росписью"/>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335" y="3085122"/>
            <a:ext cx="4701071" cy="313404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824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5884" y="0"/>
            <a:ext cx="10058400" cy="1371600"/>
          </a:xfrm>
        </p:spPr>
        <p:txBody>
          <a:bodyPr>
            <a:normAutofit/>
          </a:bodyPr>
          <a:lstStyle/>
          <a:p>
            <a:r>
              <a:rPr lang="ru-RU" sz="2400" b="1" spc="50" dirty="0">
                <a:ln w="0">
                  <a:solidFill>
                    <a:sysClr val="windowText" lastClr="000000"/>
                  </a:solidFill>
                </a:ln>
                <a:solidFill>
                  <a:schemeClr val="bg2"/>
                </a:solidFill>
                <a:effectLst>
                  <a:innerShdw blurRad="63500" dist="50800" dir="13500000">
                    <a:srgbClr val="000000">
                      <a:alpha val="50000"/>
                    </a:srgbClr>
                  </a:innerShdw>
                </a:effectLst>
              </a:rPr>
              <a:t>Палехская миниатюра</a:t>
            </a:r>
            <a:br>
              <a:rPr lang="ru-RU" sz="2400" b="1" spc="50" dirty="0">
                <a:ln w="0">
                  <a:solidFill>
                    <a:sysClr val="windowText" lastClr="000000"/>
                  </a:solidFill>
                </a:ln>
                <a:solidFill>
                  <a:schemeClr val="bg2"/>
                </a:solidFill>
                <a:effectLst>
                  <a:innerShdw blurRad="63500" dist="50800" dir="13500000">
                    <a:srgbClr val="000000">
                      <a:alpha val="50000"/>
                    </a:srgbClr>
                  </a:innerShdw>
                </a:effectLst>
              </a:rPr>
            </a:br>
            <a:endParaRPr lang="ru-RU" sz="2400" b="1" spc="50" dirty="0">
              <a:ln w="0">
                <a:solidFill>
                  <a:sysClr val="windowText" lastClr="000000"/>
                </a:solidFill>
              </a:ln>
              <a:solidFill>
                <a:schemeClr val="bg2"/>
              </a:solidFill>
              <a:effectLst>
                <a:innerShdw blurRad="63500" dist="50800" dir="13500000">
                  <a:srgbClr val="000000">
                    <a:alpha val="50000"/>
                  </a:srgbClr>
                </a:innerShdw>
              </a:effectLst>
            </a:endParaRPr>
          </a:p>
        </p:txBody>
      </p:sp>
      <p:sp>
        <p:nvSpPr>
          <p:cNvPr id="3" name="Прямоугольник 2"/>
          <p:cNvSpPr/>
          <p:nvPr/>
        </p:nvSpPr>
        <p:spPr>
          <a:xfrm>
            <a:off x="263046" y="685800"/>
            <a:ext cx="11548997" cy="2862322"/>
          </a:xfrm>
          <a:prstGeom prst="rect">
            <a:avLst/>
          </a:prstGeom>
        </p:spPr>
        <p:txBody>
          <a:bodyPr wrap="square">
            <a:spAutoFit/>
          </a:bodyPr>
          <a:lstStyle/>
          <a:p>
            <a:r>
              <a:rPr lang="ru-RU" b="1" spc="50" dirty="0">
                <a:ln w="0">
                  <a:solidFill>
                    <a:sysClr val="windowText" lastClr="000000"/>
                  </a:solidFill>
                </a:ln>
                <a:solidFill>
                  <a:schemeClr val="bg2"/>
                </a:solidFill>
                <a:effectLst>
                  <a:innerShdw blurRad="63500" dist="50800" dir="13500000">
                    <a:srgbClr val="000000">
                      <a:alpha val="50000"/>
                    </a:srgbClr>
                  </a:innerShdw>
                </a:effectLst>
                <a:latin typeface="PT Serif"/>
              </a:rPr>
              <a:t>В нашей стране и далеко за рубежом широко известна палехская миниатюра. Это тот редкий случай, когда народный промысел сформировался не в старину, а уже в советское время, вскоре после революции. Это необычное ремесло стало известно благодаря мастерам поселка Палех Ивановской области. В прошлом это село находилось на территории Вязниковского уезда Владимирской губернии, известного иконописными мастерскими и старообрядческими скитами. (</a:t>
            </a:r>
            <a:r>
              <a:rPr lang="ru-RU" b="1" i="1" spc="50" dirty="0">
                <a:ln w="0">
                  <a:solidFill>
                    <a:sysClr val="windowText" lastClr="000000"/>
                  </a:solidFill>
                </a:ln>
                <a:solidFill>
                  <a:schemeClr val="bg2"/>
                </a:solidFill>
                <a:effectLst>
                  <a:innerShdw blurRad="63500" dist="50800" dir="13500000">
                    <a:srgbClr val="000000">
                      <a:alpha val="50000"/>
                    </a:srgbClr>
                  </a:innerShdw>
                </a:effectLst>
                <a:latin typeface="PT Serif"/>
              </a:rPr>
              <a:t>Примечательно, что в этих краях проживал известный старообрядческий отшельник </a:t>
            </a:r>
            <a:r>
              <a:rPr lang="ru-RU" b="1" i="1" spc="50" dirty="0" err="1">
                <a:ln w="0">
                  <a:solidFill>
                    <a:sysClr val="windowText" lastClr="000000"/>
                  </a:solidFill>
                </a:ln>
                <a:solidFill>
                  <a:schemeClr val="bg2"/>
                </a:solidFill>
                <a:effectLst>
                  <a:innerShdw blurRad="63500" dist="50800" dir="13500000">
                    <a:srgbClr val="000000">
                      <a:alpha val="50000"/>
                    </a:srgbClr>
                  </a:innerShdw>
                </a:effectLst>
                <a:latin typeface="PT Serif"/>
              </a:rPr>
              <a:t>Вавила</a:t>
            </a:r>
            <a:r>
              <a:rPr lang="ru-RU" b="1" i="1" spc="50" dirty="0">
                <a:ln w="0">
                  <a:solidFill>
                    <a:sysClr val="windowText" lastClr="000000"/>
                  </a:solidFill>
                </a:ln>
                <a:solidFill>
                  <a:schemeClr val="bg2"/>
                </a:solidFill>
                <a:effectLst>
                  <a:innerShdw blurRad="63500" dist="50800" dir="13500000">
                    <a:srgbClr val="000000">
                      <a:alpha val="50000"/>
                    </a:srgbClr>
                  </a:innerShdw>
                </a:effectLst>
                <a:latin typeface="PT Serif"/>
              </a:rPr>
              <a:t>. Родом из Франции, он пришел на владимирскую землю, чтобы принять Старую Веру и вести уединенный образ жизни. Подробнее о Вязниковском уезде читайте в статье «</a:t>
            </a:r>
            <a:r>
              <a:rPr lang="ru-RU" b="1" i="1" spc="50" dirty="0">
                <a:ln w="0">
                  <a:solidFill>
                    <a:sysClr val="windowText" lastClr="000000"/>
                  </a:solidFill>
                </a:ln>
                <a:solidFill>
                  <a:schemeClr val="bg2"/>
                </a:solidFill>
                <a:effectLst>
                  <a:innerShdw blurRad="63500" dist="50800" dir="13500000">
                    <a:srgbClr val="000000">
                      <a:alpha val="50000"/>
                    </a:srgbClr>
                  </a:innerShdw>
                </a:effectLst>
                <a:latin typeface="PT Serif"/>
                <a:hlinkClick r:id="rId2"/>
              </a:rPr>
              <a:t>Приключения француза в старообрядческой России</a:t>
            </a:r>
            <a:r>
              <a:rPr lang="ru-RU" b="1" i="1" spc="50" dirty="0">
                <a:ln w="0">
                  <a:solidFill>
                    <a:sysClr val="windowText" lastClr="000000"/>
                  </a:solidFill>
                </a:ln>
                <a:solidFill>
                  <a:schemeClr val="bg2"/>
                </a:solidFill>
                <a:effectLst>
                  <a:innerShdw blurRad="63500" dist="50800" dir="13500000">
                    <a:srgbClr val="000000">
                      <a:alpha val="50000"/>
                    </a:srgbClr>
                  </a:innerShdw>
                </a:effectLst>
                <a:latin typeface="PT Serif"/>
              </a:rPr>
              <a:t>»</a:t>
            </a:r>
            <a:r>
              <a:rPr lang="ru-RU" b="1" spc="50" dirty="0">
                <a:ln w="0">
                  <a:solidFill>
                    <a:sysClr val="windowText" lastClr="000000"/>
                  </a:solidFill>
                </a:ln>
                <a:solidFill>
                  <a:schemeClr val="bg2"/>
                </a:solidFill>
                <a:effectLst>
                  <a:innerShdw blurRad="63500" dist="50800" dir="13500000">
                    <a:srgbClr val="000000">
                      <a:alpha val="50000"/>
                    </a:srgbClr>
                  </a:innerShdw>
                </a:effectLst>
                <a:latin typeface="PT Serif"/>
              </a:rPr>
              <a:t>).</a:t>
            </a:r>
            <a:endParaRPr lang="ru-RU" b="1" spc="50" dirty="0">
              <a:ln w="0">
                <a:solidFill>
                  <a:sysClr val="windowText" lastClr="000000"/>
                </a:solidFill>
              </a:ln>
              <a:solidFill>
                <a:schemeClr val="bg2"/>
              </a:solidFill>
              <a:effectLst>
                <a:innerShdw blurRad="63500" dist="50800" dir="13500000">
                  <a:srgbClr val="000000">
                    <a:alpha val="50000"/>
                  </a:srgbClr>
                </a:innerShdw>
              </a:effectLst>
            </a:endParaRPr>
          </a:p>
        </p:txBody>
      </p:sp>
      <p:pic>
        <p:nvPicPr>
          <p:cNvPr id="1026" name="Picture 2" descr="Палехская лаковая миниатюр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1846" y="3350022"/>
            <a:ext cx="3895595" cy="294117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8962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33946" y="315844"/>
            <a:ext cx="3569083" cy="1371600"/>
          </a:xfrm>
        </p:spPr>
        <p:txBody>
          <a:bodyPr>
            <a:normAutofit fontScale="90000"/>
          </a:bodyPr>
          <a:lstStyle/>
          <a:p>
            <a:r>
              <a:rPr lang="ru-RU" b="1" spc="50" dirty="0">
                <a:ln w="0">
                  <a:solidFill>
                    <a:sysClr val="windowText" lastClr="000000"/>
                  </a:solidFill>
                </a:ln>
                <a:solidFill>
                  <a:schemeClr val="bg2"/>
                </a:solidFill>
                <a:effectLst>
                  <a:innerShdw blurRad="63500" dist="50800" dir="13500000">
                    <a:srgbClr val="000000">
                      <a:alpha val="50000"/>
                    </a:srgbClr>
                  </a:innerShdw>
                </a:effectLst>
              </a:rPr>
              <a:t>Хохлома</a:t>
            </a:r>
            <a:r>
              <a:rPr lang="ru-RU" dirty="0"/>
              <a:t/>
            </a:r>
            <a:br>
              <a:rPr lang="ru-RU" dirty="0"/>
            </a:br>
            <a:endParaRPr lang="ru-RU" dirty="0"/>
          </a:p>
        </p:txBody>
      </p:sp>
      <p:sp>
        <p:nvSpPr>
          <p:cNvPr id="3" name="Rectangle 1"/>
          <p:cNvSpPr>
            <a:spLocks noChangeArrowheads="1"/>
          </p:cNvSpPr>
          <p:nvPr/>
        </p:nvSpPr>
        <p:spPr bwMode="auto">
          <a:xfrm>
            <a:off x="360116" y="1171994"/>
            <a:ext cx="11516742"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spc="50" normalizeH="0" baseline="0" dirty="0" smtClean="0">
                <a:ln w="0">
                  <a:solidFill>
                    <a:sysClr val="windowText" lastClr="000000"/>
                  </a:solidFill>
                </a:ln>
                <a:solidFill>
                  <a:schemeClr val="bg2"/>
                </a:solidFill>
                <a:effectLst>
                  <a:innerShdw blurRad="63500" dist="50800" dir="13500000">
                    <a:srgbClr val="000000">
                      <a:alpha val="50000"/>
                    </a:srgbClr>
                  </a:innerShdw>
                </a:effectLst>
                <a:latin typeface="PT Serif"/>
              </a:rPr>
              <a:t>На всю Россию известна нижегородская декоративная хохломская роспись. Промысел зародился в XVII веке в селе Хохлома. Оно расположено на территории бывшего Семеновского уезда Нижегородской губернии, известного в старину крупными старообрядческими монастырями, такими как </a:t>
            </a:r>
            <a:r>
              <a:rPr kumimoji="0" lang="ru-RU" sz="1400" b="1" i="0" u="none" strike="noStrike" spc="50" normalizeH="0" baseline="0" dirty="0" err="1" smtClean="0">
                <a:ln w="0">
                  <a:solidFill>
                    <a:sysClr val="windowText" lastClr="000000"/>
                  </a:solidFill>
                </a:ln>
                <a:solidFill>
                  <a:schemeClr val="bg2"/>
                </a:solidFill>
                <a:effectLst>
                  <a:innerShdw blurRad="63500" dist="50800" dir="13500000">
                    <a:srgbClr val="000000">
                      <a:alpha val="50000"/>
                    </a:srgbClr>
                  </a:innerShdw>
                </a:effectLst>
                <a:latin typeface="PT Serif"/>
              </a:rPr>
              <a:t>Шарпанский</a:t>
            </a:r>
            <a:r>
              <a:rPr kumimoji="0" lang="ru-RU" sz="1400" b="1" i="0" u="none" strike="noStrike" spc="50" normalizeH="0" baseline="0" dirty="0" smtClean="0">
                <a:ln w="0">
                  <a:solidFill>
                    <a:sysClr val="windowText" lastClr="000000"/>
                  </a:solidFill>
                </a:ln>
                <a:solidFill>
                  <a:schemeClr val="bg2"/>
                </a:solidFill>
                <a:effectLst>
                  <a:innerShdw blurRad="63500" dist="50800" dir="13500000">
                    <a:srgbClr val="000000">
                      <a:alpha val="50000"/>
                    </a:srgbClr>
                  </a:innerShdw>
                </a:effectLst>
                <a:latin typeface="PT Serif"/>
              </a:rPr>
              <a:t> и </a:t>
            </a:r>
            <a:r>
              <a:rPr kumimoji="0" lang="ru-RU" sz="1400" b="1" i="0" u="none" strike="noStrike" spc="50" normalizeH="0" baseline="0" dirty="0" err="1" smtClean="0">
                <a:ln w="0">
                  <a:solidFill>
                    <a:sysClr val="windowText" lastClr="000000"/>
                  </a:solidFill>
                </a:ln>
                <a:solidFill>
                  <a:schemeClr val="bg2"/>
                </a:solidFill>
                <a:effectLst>
                  <a:innerShdw blurRad="63500" dist="50800" dir="13500000">
                    <a:srgbClr val="000000">
                      <a:alpha val="50000"/>
                    </a:srgbClr>
                  </a:innerShdw>
                </a:effectLst>
                <a:latin typeface="PT Serif"/>
              </a:rPr>
              <a:t>Оленевский</a:t>
            </a:r>
            <a:r>
              <a:rPr kumimoji="0" lang="ru-RU" sz="1400" b="1" i="0" u="none" strike="noStrike" spc="50" normalizeH="0" baseline="0" dirty="0" smtClean="0">
                <a:ln w="0">
                  <a:solidFill>
                    <a:sysClr val="windowText" lastClr="000000"/>
                  </a:solidFill>
                </a:ln>
                <a:solidFill>
                  <a:schemeClr val="bg2"/>
                </a:solidFill>
                <a:effectLst>
                  <a:innerShdw blurRad="63500" dist="50800" dir="13500000">
                    <a:srgbClr val="000000">
                      <a:alpha val="50000"/>
                    </a:srgbClr>
                  </a:innerShdw>
                </a:effectLst>
                <a:latin typeface="PT Serif"/>
              </a:rPr>
              <a:t> скиты. Не случайно в знаменитом романе Андрея Мельникова (Печерского) старообрядцы Семеновского уезда занимаются изготовлением деревянной посуды. Занимались этим и в Хохломе. Хохломские мастера тем не менее стали известны на всю Россию необычными яркими росписями. Расписывали они деревянную посуду и мебель. В основном использовались черный, красный, золотистый, иногда зеленый цвета.  </a:t>
            </a:r>
            <a:endParaRPr kumimoji="0" lang="ru-RU" sz="1100" b="0" i="0" u="none" strike="noStrike" cap="none" normalizeH="0" baseline="0" dirty="0" smtClean="0">
              <a:ln w="0">
                <a:solidFill>
                  <a:sysClr val="windowText" lastClr="000000"/>
                </a:solid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anose="020B0604020202020204" pitchFamily="34" charset="0"/>
              </a:rPr>
              <a:t>  </a:t>
            </a:r>
            <a:r>
              <a:rPr kumimoji="0" lang="ru-RU" sz="40400" b="0" i="0" u="none" strike="noStrike" cap="none" normalizeH="0" baseline="0" dirty="0" smtClean="0">
                <a:ln>
                  <a:noFill/>
                </a:ln>
                <a:solidFill>
                  <a:schemeClr val="tx1"/>
                </a:solidFill>
                <a:effectLst/>
                <a:latin typeface="Arial" panose="020B0604020202020204" pitchFamily="34" charset="0"/>
              </a:rPr>
              <a:t/>
            </a:r>
            <a:br>
              <a:rPr kumimoji="0" lang="ru-RU" sz="40400" b="0" i="0" u="none" strike="noStrike" cap="none" normalizeH="0" baseline="0" dirty="0" smtClean="0">
                <a:ln>
                  <a:noFill/>
                </a:ln>
                <a:solidFill>
                  <a:schemeClr val="tx1"/>
                </a:solidFill>
                <a:effectLst/>
                <a:latin typeface="Arial" panose="020B0604020202020204" pitchFamily="34" charset="0"/>
              </a:rPr>
            </a:br>
            <a:endParaRPr kumimoji="0" lang="ru-RU" sz="1800" b="0" i="0" u="none" strike="noStrike" cap="none" normalizeH="0" baseline="0" dirty="0" smtClean="0">
              <a:ln>
                <a:noFill/>
              </a:ln>
              <a:solidFill>
                <a:schemeClr val="tx1"/>
              </a:solidFill>
              <a:effectLst/>
              <a:latin typeface="Arial" panose="020B0604020202020204" pitchFamily="34" charset="0"/>
            </a:endParaRPr>
          </a:p>
        </p:txBody>
      </p:sp>
      <p:pic>
        <p:nvPicPr>
          <p:cNvPr id="1026" name="Picture 2" descr="Хохломская роспис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1787" y="3041276"/>
            <a:ext cx="4298859" cy="321936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28" name="Picture 4" descr="Хохломская роспись на разделочной доск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5369" y="3041276"/>
            <a:ext cx="4291165" cy="300654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9966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Источник</a:t>
            </a:r>
            <a:endParaRPr lang="ru-RU" dirty="0"/>
          </a:p>
        </p:txBody>
      </p:sp>
      <p:sp>
        <p:nvSpPr>
          <p:cNvPr id="3" name="Прямоугольник 2"/>
          <p:cNvSpPr/>
          <p:nvPr/>
        </p:nvSpPr>
        <p:spPr>
          <a:xfrm>
            <a:off x="779830" y="2014194"/>
            <a:ext cx="4269117" cy="369332"/>
          </a:xfrm>
          <a:prstGeom prst="rect">
            <a:avLst/>
          </a:prstGeom>
        </p:spPr>
        <p:txBody>
          <a:bodyPr wrap="none">
            <a:spAutoFit/>
          </a:bodyPr>
          <a:lstStyle/>
          <a:p>
            <a:r>
              <a:rPr lang="en-US" dirty="0"/>
              <a:t>https://ruvera.ru/narodnye_promysly</a:t>
            </a:r>
            <a:endParaRPr lang="ru-RU" dirty="0"/>
          </a:p>
        </p:txBody>
      </p:sp>
    </p:spTree>
    <p:extLst>
      <p:ext uri="{BB962C8B-B14F-4D97-AF65-F5344CB8AC3E}">
        <p14:creationId xmlns:p14="http://schemas.microsoft.com/office/powerpoint/2010/main" val="22179664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ds05.infourok.ru/uploads/ex/0dee/000fc55d-8f636bd5/img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995" y="250520"/>
            <a:ext cx="11724361" cy="6363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5212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TM03457510[[fn=Савон]]</Template>
  <TotalTime>91</TotalTime>
  <Words>459</Words>
  <Application>Microsoft Office PowerPoint</Application>
  <PresentationFormat>Широкоэкранный</PresentationFormat>
  <Paragraphs>19</Paragraphs>
  <Slides>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8</vt:i4>
      </vt:variant>
    </vt:vector>
  </HeadingPairs>
  <TitlesOfParts>
    <vt:vector size="13" baseType="lpstr">
      <vt:lpstr>Arial</vt:lpstr>
      <vt:lpstr>Century Gothic</vt:lpstr>
      <vt:lpstr>Garamond</vt:lpstr>
      <vt:lpstr>PT Serif</vt:lpstr>
      <vt:lpstr>Savon</vt:lpstr>
      <vt:lpstr>Презентация на тему: Русские народные промыслы</vt:lpstr>
      <vt:lpstr>Русские народные промыслы </vt:lpstr>
      <vt:lpstr>Гжельская роспись</vt:lpstr>
      <vt:lpstr>Жостовская роспись</vt:lpstr>
      <vt:lpstr>Палехская миниатюра </vt:lpstr>
      <vt:lpstr>Хохлома </vt:lpstr>
      <vt:lpstr>Источник</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тему: Русские народные промыслы</dc:title>
  <dc:creator>АНДРЕЙ</dc:creator>
  <cp:lastModifiedBy>АНДРЕЙ</cp:lastModifiedBy>
  <cp:revision>11</cp:revision>
  <dcterms:created xsi:type="dcterms:W3CDTF">2020-12-25T09:44:03Z</dcterms:created>
  <dcterms:modified xsi:type="dcterms:W3CDTF">2020-12-25T11:36:10Z</dcterms:modified>
</cp:coreProperties>
</file>